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72" r:id="rId2"/>
  </p:sldIdLst>
  <p:sldSz cx="9144000" cy="6858000" type="screen4x3"/>
  <p:notesSz cx="6823075" cy="997108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3200" kern="1200">
        <a:solidFill>
          <a:srgbClr val="0000FF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3200" kern="1200">
        <a:solidFill>
          <a:srgbClr val="0000FF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3200" kern="1200">
        <a:solidFill>
          <a:srgbClr val="0000FF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3200" kern="1200">
        <a:solidFill>
          <a:srgbClr val="0000FF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3200" kern="1200">
        <a:solidFill>
          <a:srgbClr val="0000FF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3200" kern="1200">
        <a:solidFill>
          <a:srgbClr val="0000FF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3200" kern="1200">
        <a:solidFill>
          <a:srgbClr val="0000FF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3200" kern="1200">
        <a:solidFill>
          <a:srgbClr val="0000FF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3200" kern="1200">
        <a:solidFill>
          <a:srgbClr val="0000FF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1">
          <p15:clr>
            <a:srgbClr val="A4A3A4"/>
          </p15:clr>
        </p15:guide>
        <p15:guide id="2" pos="214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69188" autoAdjust="0"/>
  </p:normalViewPr>
  <p:slideViewPr>
    <p:cSldViewPr>
      <p:cViewPr varScale="1">
        <p:scale>
          <a:sx n="66" d="100"/>
          <a:sy n="66" d="100"/>
        </p:scale>
        <p:origin x="756" y="6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56" y="-78"/>
      </p:cViewPr>
      <p:guideLst>
        <p:guide orient="horz" pos="3141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857982" cy="50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3" tIns="45901" rIns="91803" bIns="45901" numCol="1" anchor="t" anchorCtr="0" compatLnSpc="1">
            <a:prstTxWarp prst="textNoShape">
              <a:avLst/>
            </a:prstTxWarp>
          </a:bodyPr>
          <a:lstStyle>
            <a:lvl1pPr algn="l" defTabSz="917615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LCA_2018_10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583" y="0"/>
            <a:ext cx="2955492" cy="50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3" tIns="45901" rIns="91803" bIns="45901" numCol="1" anchor="t" anchorCtr="0" compatLnSpc="1">
            <a:prstTxWarp prst="textNoShape">
              <a:avLst/>
            </a:prstTxWarp>
          </a:bodyPr>
          <a:lstStyle>
            <a:lvl1pPr algn="r" defTabSz="917615">
              <a:defRPr sz="80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70936"/>
            <a:ext cx="3857982" cy="500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3" tIns="45901" rIns="91803" bIns="45901" numCol="1" anchor="b" anchorCtr="0" compatLnSpc="1">
            <a:prstTxWarp prst="textNoShape">
              <a:avLst/>
            </a:prstTxWarp>
          </a:bodyPr>
          <a:lstStyle>
            <a:lvl1pPr algn="l" defTabSz="917615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Copyright © 2003-2018 by Hiroki Hondo All Rights Reserved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583" y="9470936"/>
            <a:ext cx="2955492" cy="500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3" tIns="45901" rIns="91803" bIns="45901" numCol="1" anchor="b" anchorCtr="0" compatLnSpc="1">
            <a:prstTxWarp prst="textNoShape">
              <a:avLst/>
            </a:prstTxWarp>
          </a:bodyPr>
          <a:lstStyle>
            <a:lvl1pPr algn="r" defTabSz="917615">
              <a:defRPr sz="1200">
                <a:solidFill>
                  <a:schemeClr val="tx1"/>
                </a:solidFill>
              </a:defRPr>
            </a:lvl1pPr>
          </a:lstStyle>
          <a:p>
            <a:fld id="{EAD0CA64-5F83-4A18-9924-E16B616517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7876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1096" cy="53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3" tIns="45901" rIns="91803" bIns="45901" numCol="1" anchor="t" anchorCtr="0" compatLnSpc="1">
            <a:prstTxWarp prst="textNoShape">
              <a:avLst/>
            </a:prstTxWarp>
          </a:bodyPr>
          <a:lstStyle>
            <a:lvl1pPr algn="l" defTabSz="9176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 altLang="ja-JP"/>
              <a:t>LCA_2018_10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587" y="1"/>
            <a:ext cx="2904287" cy="53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3" tIns="45901" rIns="91803" bIns="45901" numCol="1" anchor="t" anchorCtr="0" compatLnSpc="1">
            <a:prstTxWarp prst="textNoShape">
              <a:avLst/>
            </a:prstTxWarp>
          </a:bodyPr>
          <a:lstStyle>
            <a:lvl1pPr algn="r" defTabSz="9176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5175"/>
            <a:ext cx="5005388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491" y="4752246"/>
            <a:ext cx="4968492" cy="444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3" tIns="45901" rIns="91803" bIns="459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1296"/>
            <a:ext cx="2981096" cy="460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3" tIns="45901" rIns="91803" bIns="45901" numCol="1" anchor="b" anchorCtr="0" compatLnSpc="1">
            <a:prstTxWarp prst="textNoShape">
              <a:avLst/>
            </a:prstTxWarp>
          </a:bodyPr>
          <a:lstStyle>
            <a:lvl1pPr algn="l" defTabSz="9176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 altLang="ja-JP"/>
              <a:t>Copyright © 2003-2018 by Hiroki Hondo All Rights Reserved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587" y="9501296"/>
            <a:ext cx="2904287" cy="460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3" tIns="45901" rIns="91803" bIns="45901" numCol="1" anchor="b" anchorCtr="0" compatLnSpc="1">
            <a:prstTxWarp prst="textNoShape">
              <a:avLst/>
            </a:prstTxWarp>
          </a:bodyPr>
          <a:lstStyle>
            <a:lvl1pPr algn="r" defTabSz="9176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6740EB6E-F56C-46FB-A5A9-23BF212A5D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89577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8160" indent="-287754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51015" indent="-230203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11421" indent="-230203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71826" indent="-230203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32232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92638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53044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913450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/>
              <a:t>LCA_2018_10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8160" indent="-287754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51015" indent="-230203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11421" indent="-230203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71826" indent="-230203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32232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92638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53044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913450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/>
              <a:t>Copyright © 2003-2018 by Hiroki Hondo All Rights Reserved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8160" indent="-287754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51015" indent="-230203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11421" indent="-230203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71826" indent="-230203" defTabSz="91761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32232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92638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53044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913450" indent="-230203" defTabSz="9176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83CD465E-8E42-45D4-987F-80FE8EEE21AF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ja-JP" dirty="0">
              <a:ea typeface="ＭＳ Ｐ明朝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A38B0-49F6-4807-A2BF-C061380B7A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6578618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97CF1-6E2C-4511-9A22-E8038D4FE2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38127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20713"/>
            <a:ext cx="1943100" cy="547528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20713"/>
            <a:ext cx="5676900" cy="547528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46010-DFAB-40B1-82E2-B4B18D4D39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8341701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4E1ABCD-6ECE-4342-AF8F-DD7AB8A078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480994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43EC8-D8BB-466B-A47B-E8281D8B3D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748512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ADAD3-FC43-4F6A-AE5B-F7199CA547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227315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4712B-FFA2-4BDD-B3DB-4243A83C6C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633733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5FD27-6597-4B56-90F2-3297B478E5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074867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57971-BC24-4C7E-ABD6-FDC710AAEF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357323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09D1C-3ED0-4BDF-9212-3B46D3B5F2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8360110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A15F0-E666-49EB-B72F-605A4496F2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769973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A60E9-68A3-4759-9AAB-B59548F33B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871185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207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66AC8AEE-C658-47D0-8488-D9D0ECC70DF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20</a:t>
            </a:r>
          </a:p>
        </p:txBody>
      </p:sp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" y="381000"/>
            <a:ext cx="8549640" cy="114300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A. </a:t>
            </a:r>
            <a:r>
              <a:rPr lang="ja-JP" altLang="en-US" dirty="0"/>
              <a:t>問題比較型 </a:t>
            </a:r>
            <a:r>
              <a:rPr lang="en-US" altLang="ja-JP" dirty="0"/>
              <a:t>(</a:t>
            </a:r>
            <a:r>
              <a:rPr lang="ja-JP" altLang="en-US" dirty="0"/>
              <a:t>主観</a:t>
            </a:r>
            <a:r>
              <a:rPr lang="en-US" altLang="ja-JP" dirty="0"/>
              <a:t>) </a:t>
            </a:r>
            <a:r>
              <a:rPr lang="ja-JP" altLang="en-US" dirty="0"/>
              <a:t>による統合化 </a:t>
            </a:r>
            <a:r>
              <a:rPr lang="en-US" altLang="ja-JP" dirty="0"/>
              <a:t>(2)</a:t>
            </a:r>
            <a:endParaRPr lang="ja-JP" altLang="en-US" dirty="0"/>
          </a:p>
        </p:txBody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00213"/>
            <a:ext cx="6334472" cy="470144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ja-JP" altLang="en-US" dirty="0"/>
              <a:t>仮に重み付けが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: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/>
              <a:t>の場合</a:t>
            </a:r>
            <a:endParaRPr lang="en-US" altLang="ja-JP" dirty="0"/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altLang="ja-JP" dirty="0"/>
              <a:t>GV</a:t>
            </a:r>
          </a:p>
          <a:p>
            <a:pPr>
              <a:lnSpc>
                <a:spcPct val="90000"/>
              </a:lnSpc>
              <a:spcBef>
                <a:spcPts val="13200"/>
              </a:spcBef>
              <a:defRPr/>
            </a:pPr>
            <a:r>
              <a:rPr lang="en-US" altLang="ja-JP" dirty="0"/>
              <a:t>EV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altLang="ja-JP" sz="2800" dirty="0"/>
          </a:p>
        </p:txBody>
      </p:sp>
      <p:sp>
        <p:nvSpPr>
          <p:cNvPr id="2" name="正方形/長方形 1"/>
          <p:cNvSpPr/>
          <p:nvPr/>
        </p:nvSpPr>
        <p:spPr>
          <a:xfrm>
            <a:off x="611560" y="4904000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>
              <a:buFontTx/>
              <a:buNone/>
              <a:defRPr/>
            </a:pP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   18.2/(1214×10</a:t>
            </a:r>
            <a:r>
              <a:rPr lang="en-US" altLang="ja-JP" sz="3000" baseline="30000" dirty="0">
                <a:solidFill>
                  <a:schemeClr val="tx1"/>
                </a:solidFill>
                <a:latin typeface="+mj-lt"/>
              </a:rPr>
              <a:t>6</a:t>
            </a: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) ×</a:t>
            </a:r>
            <a:r>
              <a:rPr lang="en-US" altLang="ja-JP" sz="3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 + 2.22/(404×10</a:t>
            </a:r>
            <a:r>
              <a:rPr lang="en-US" altLang="ja-JP" sz="3000" baseline="30000" dirty="0">
                <a:solidFill>
                  <a:schemeClr val="tx1"/>
                </a:solidFill>
                <a:latin typeface="+mj-lt"/>
              </a:rPr>
              <a:t>6</a:t>
            </a: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) ×</a:t>
            </a:r>
            <a:r>
              <a:rPr lang="en-US" altLang="ja-JP" sz="3000" dirty="0">
                <a:solidFill>
                  <a:srgbClr val="FF0000"/>
                </a:solidFill>
                <a:latin typeface="+mj-lt"/>
              </a:rPr>
              <a:t>1</a:t>
            </a:r>
          </a:p>
          <a:p>
            <a:pPr marL="0" indent="0" algn="l">
              <a:buFontTx/>
              <a:buNone/>
              <a:defRPr/>
            </a:pP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= 14.99×10</a:t>
            </a:r>
            <a:r>
              <a:rPr lang="en-US" altLang="ja-JP" sz="3000" baseline="30000" dirty="0">
                <a:solidFill>
                  <a:schemeClr val="tx1"/>
                </a:solidFill>
                <a:latin typeface="+mj-lt"/>
              </a:rPr>
              <a:t>-9</a:t>
            </a: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 + 5.50×10</a:t>
            </a:r>
            <a:r>
              <a:rPr lang="en-US" altLang="ja-JP" sz="3000" baseline="30000" dirty="0">
                <a:solidFill>
                  <a:schemeClr val="tx1"/>
                </a:solidFill>
                <a:latin typeface="+mj-lt"/>
              </a:rPr>
              <a:t>-9</a:t>
            </a:r>
            <a:endParaRPr lang="en-US" altLang="ja-JP" sz="3000" dirty="0">
              <a:solidFill>
                <a:schemeClr val="tx1"/>
              </a:solidFill>
              <a:latin typeface="+mj-lt"/>
            </a:endParaRPr>
          </a:p>
          <a:p>
            <a:pPr marL="0" indent="0" algn="l">
              <a:buFontTx/>
              <a:buNone/>
              <a:defRPr/>
            </a:pP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= 20.5×10</a:t>
            </a:r>
            <a:r>
              <a:rPr lang="en-US" altLang="ja-JP" sz="3000" baseline="30000" dirty="0">
                <a:solidFill>
                  <a:schemeClr val="tx1"/>
                </a:solidFill>
                <a:latin typeface="+mj-lt"/>
              </a:rPr>
              <a:t>-9</a:t>
            </a:r>
            <a:endParaRPr lang="ja-JP" altLang="en-US" sz="3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11560" y="2743760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>
              <a:buFontTx/>
              <a:buNone/>
              <a:defRPr/>
            </a:pP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   23.3/(1214×10</a:t>
            </a:r>
            <a:r>
              <a:rPr lang="en-US" altLang="ja-JP" sz="3000" baseline="30000" dirty="0">
                <a:solidFill>
                  <a:schemeClr val="tx1"/>
                </a:solidFill>
                <a:latin typeface="+mj-lt"/>
              </a:rPr>
              <a:t>6</a:t>
            </a: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) ×</a:t>
            </a:r>
            <a:r>
              <a:rPr lang="en-US" altLang="ja-JP" sz="3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 + 1.44/(404×10</a:t>
            </a:r>
            <a:r>
              <a:rPr lang="en-US" altLang="ja-JP" sz="3000" baseline="30000" dirty="0">
                <a:solidFill>
                  <a:schemeClr val="tx1"/>
                </a:solidFill>
                <a:latin typeface="+mj-lt"/>
              </a:rPr>
              <a:t>6</a:t>
            </a: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) ×</a:t>
            </a:r>
            <a:r>
              <a:rPr lang="en-US" altLang="ja-JP" sz="3000" dirty="0">
                <a:solidFill>
                  <a:srgbClr val="FF0000"/>
                </a:solidFill>
                <a:latin typeface="+mj-lt"/>
              </a:rPr>
              <a:t>1</a:t>
            </a:r>
          </a:p>
          <a:p>
            <a:pPr marL="0" indent="0" algn="l">
              <a:buFontTx/>
              <a:buNone/>
              <a:defRPr/>
            </a:pP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= 19.19×10</a:t>
            </a:r>
            <a:r>
              <a:rPr lang="en-US" altLang="ja-JP" sz="3000" baseline="30000" dirty="0">
                <a:solidFill>
                  <a:schemeClr val="tx1"/>
                </a:solidFill>
                <a:latin typeface="+mj-lt"/>
              </a:rPr>
              <a:t>-9</a:t>
            </a: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 + 3.56×10</a:t>
            </a:r>
            <a:r>
              <a:rPr lang="en-US" altLang="ja-JP" sz="3000" baseline="30000" dirty="0">
                <a:solidFill>
                  <a:schemeClr val="tx1"/>
                </a:solidFill>
                <a:latin typeface="+mj-lt"/>
              </a:rPr>
              <a:t>-9</a:t>
            </a:r>
            <a:endParaRPr lang="en-US" altLang="ja-JP" sz="3000" dirty="0">
              <a:solidFill>
                <a:schemeClr val="tx1"/>
              </a:solidFill>
              <a:latin typeface="+mj-lt"/>
            </a:endParaRPr>
          </a:p>
          <a:p>
            <a:pPr marL="0" indent="0" algn="l">
              <a:buFontTx/>
              <a:buNone/>
              <a:defRPr/>
            </a:pPr>
            <a:r>
              <a:rPr lang="en-US" altLang="ja-JP" sz="3000" dirty="0">
                <a:solidFill>
                  <a:schemeClr val="tx1"/>
                </a:solidFill>
                <a:latin typeface="+mj-lt"/>
              </a:rPr>
              <a:t>= 22.8×10</a:t>
            </a:r>
            <a:r>
              <a:rPr lang="en-US" altLang="ja-JP" sz="3000" baseline="30000" dirty="0">
                <a:solidFill>
                  <a:schemeClr val="tx1"/>
                </a:solidFill>
                <a:latin typeface="+mj-lt"/>
              </a:rPr>
              <a:t>-9</a:t>
            </a:r>
            <a:endParaRPr lang="ja-JP" altLang="en-US" sz="30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347864" y="3692648"/>
            <a:ext cx="1070614" cy="2664296"/>
            <a:chOff x="3347864" y="3717032"/>
            <a:chExt cx="1070614" cy="2664296"/>
          </a:xfrm>
        </p:grpSpPr>
        <p:sp>
          <p:nvSpPr>
            <p:cNvPr id="5" name="正方形/長方形 4"/>
            <p:cNvSpPr/>
            <p:nvPr/>
          </p:nvSpPr>
          <p:spPr>
            <a:xfrm>
              <a:off x="3347864" y="5858108"/>
              <a:ext cx="58381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>
                <a:buFontTx/>
                <a:buNone/>
                <a:defRPr/>
              </a:pPr>
              <a:r>
                <a:rPr lang="en-US" altLang="ja-JP" sz="2800" dirty="0">
                  <a:solidFill>
                    <a:srgbClr val="FF0000"/>
                  </a:solidFill>
                  <a:latin typeface="+mj-lt"/>
                </a:rPr>
                <a:t>[1]</a:t>
              </a:r>
              <a:endParaRPr lang="ja-JP" altLang="en-US" sz="2800" dirty="0">
                <a:latin typeface="+mj-lt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3361201" y="3717032"/>
              <a:ext cx="105727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>
                <a:buFontTx/>
                <a:buNone/>
                <a:defRPr/>
              </a:pPr>
              <a:r>
                <a:rPr lang="en-US" altLang="ja-JP" sz="2800" dirty="0">
                  <a:solidFill>
                    <a:srgbClr val="FF0000"/>
                  </a:solidFill>
                  <a:latin typeface="+mj-lt"/>
                </a:rPr>
                <a:t>[1.11]</a:t>
              </a:r>
              <a:endParaRPr lang="ja-JP" altLang="en-US" sz="2800" dirty="0">
                <a:latin typeface="+mj-lt"/>
              </a:endParaRPr>
            </a:p>
          </p:txBody>
        </p:sp>
      </p:grp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6705600" y="76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1600">
                <a:solidFill>
                  <a:schemeClr val="tx1"/>
                </a:solidFill>
              </a:rPr>
              <a:t>10.4 </a:t>
            </a:r>
            <a:r>
              <a:rPr lang="ja-JP" altLang="en-US" sz="1600">
                <a:solidFill>
                  <a:schemeClr val="tx1"/>
                </a:solidFill>
              </a:rPr>
              <a:t>統合化を試みる</a:t>
            </a:r>
          </a:p>
        </p:txBody>
      </p:sp>
    </p:spTree>
    <p:extLst>
      <p:ext uri="{BB962C8B-B14F-4D97-AF65-F5344CB8AC3E}">
        <p14:creationId xmlns:p14="http://schemas.microsoft.com/office/powerpoint/2010/main" val="88467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7049</TotalTime>
  <Words>85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Times New Roman</vt:lpstr>
      <vt:lpstr>標準デザイン</vt:lpstr>
      <vt:lpstr>A. 問題比較型 (主観) による統合化 (2)</vt:lpstr>
    </vt:vector>
  </TitlesOfParts>
  <Company>YUN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Hiroki HONDO</dc:creator>
  <cp:lastModifiedBy>Hiroki</cp:lastModifiedBy>
  <cp:revision>486</cp:revision>
  <cp:lastPrinted>2016-07-11T11:50:36Z</cp:lastPrinted>
  <dcterms:created xsi:type="dcterms:W3CDTF">2000-04-20T09:38:11Z</dcterms:created>
  <dcterms:modified xsi:type="dcterms:W3CDTF">2018-07-10T07:38:25Z</dcterms:modified>
</cp:coreProperties>
</file>